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5"/>
    <p:sldMasterId id="2147483767" r:id="rId6"/>
  </p:sldMasterIdLst>
  <p:notesMasterIdLst>
    <p:notesMasterId r:id="rId42"/>
  </p:notesMasterIdLst>
  <p:sldIdLst>
    <p:sldId id="256" r:id="rId7"/>
    <p:sldId id="259" r:id="rId8"/>
    <p:sldId id="645" r:id="rId9"/>
    <p:sldId id="356" r:id="rId10"/>
    <p:sldId id="319" r:id="rId11"/>
    <p:sldId id="609" r:id="rId12"/>
    <p:sldId id="266" r:id="rId13"/>
    <p:sldId id="679" r:id="rId14"/>
    <p:sldId id="644" r:id="rId15"/>
    <p:sldId id="699" r:id="rId16"/>
    <p:sldId id="286" r:id="rId17"/>
    <p:sldId id="287" r:id="rId18"/>
    <p:sldId id="288" r:id="rId19"/>
    <p:sldId id="289" r:id="rId20"/>
    <p:sldId id="680" r:id="rId21"/>
    <p:sldId id="746" r:id="rId22"/>
    <p:sldId id="682" r:id="rId23"/>
    <p:sldId id="681" r:id="rId24"/>
    <p:sldId id="747" r:id="rId25"/>
    <p:sldId id="683" r:id="rId26"/>
    <p:sldId id="703" r:id="rId27"/>
    <p:sldId id="684" r:id="rId28"/>
    <p:sldId id="685" r:id="rId29"/>
    <p:sldId id="737" r:id="rId30"/>
    <p:sldId id="748" r:id="rId31"/>
    <p:sldId id="738" r:id="rId32"/>
    <p:sldId id="750" r:id="rId33"/>
    <p:sldId id="749" r:id="rId34"/>
    <p:sldId id="751" r:id="rId35"/>
    <p:sldId id="752" r:id="rId36"/>
    <p:sldId id="724" r:id="rId37"/>
    <p:sldId id="721" r:id="rId38"/>
    <p:sldId id="725" r:id="rId39"/>
    <p:sldId id="722" r:id="rId40"/>
    <p:sldId id="63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7E"/>
    <a:srgbClr val="3F8D6F"/>
    <a:srgbClr val="439777"/>
    <a:srgbClr val="57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81669" autoAdjust="0"/>
  </p:normalViewPr>
  <p:slideViewPr>
    <p:cSldViewPr>
      <p:cViewPr varScale="1">
        <p:scale>
          <a:sx n="90" d="100"/>
          <a:sy n="90" d="100"/>
        </p:scale>
        <p:origin x="1344" y="-3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5B472-9558-45B9-A9E3-C5EF66C3D7E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75DAD-3BDF-4954-BC4F-8E20E54A9628}">
      <dgm:prSet phldrT="[Text]"/>
      <dgm:spPr/>
      <dgm:t>
        <a:bodyPr/>
        <a:lstStyle/>
        <a:p>
          <a:r>
            <a:rPr lang="en-US" b="1" dirty="0"/>
            <a:t>Monitor</a:t>
          </a:r>
          <a:r>
            <a:rPr lang="en-US" dirty="0"/>
            <a:t> for 136 pesticides </a:t>
          </a:r>
        </a:p>
      </dgm:t>
    </dgm:pt>
    <dgm:pt modelId="{EF7D730A-519F-4093-89BA-08BB1258BC9F}" type="parTrans" cxnId="{3D41D80A-C06A-4617-A857-1F4035C0D5AE}">
      <dgm:prSet/>
      <dgm:spPr/>
      <dgm:t>
        <a:bodyPr/>
        <a:lstStyle/>
        <a:p>
          <a:endParaRPr lang="en-US"/>
        </a:p>
      </dgm:t>
    </dgm:pt>
    <dgm:pt modelId="{BF16D6A0-354E-4B24-8535-7C0BDAD0F1B6}" type="sibTrans" cxnId="{3D41D80A-C06A-4617-A857-1F4035C0D5AE}">
      <dgm:prSet/>
      <dgm:spPr/>
      <dgm:t>
        <a:bodyPr/>
        <a:lstStyle/>
        <a:p>
          <a:endParaRPr lang="en-US"/>
        </a:p>
      </dgm:t>
    </dgm:pt>
    <dgm:pt modelId="{90F76703-A6B8-4A91-8EC5-6CDFDB31E678}">
      <dgm:prSet phldrT="[Text]"/>
      <dgm:spPr/>
      <dgm:t>
        <a:bodyPr/>
        <a:lstStyle/>
        <a:p>
          <a:r>
            <a:rPr lang="en-US" b="1" dirty="0"/>
            <a:t>Identify streams</a:t>
          </a:r>
          <a:r>
            <a:rPr lang="en-US" dirty="0"/>
            <a:t> with elevated pesticide concentrations or high number of detections</a:t>
          </a:r>
        </a:p>
      </dgm:t>
    </dgm:pt>
    <dgm:pt modelId="{A6870EBC-DEB0-4613-9755-142D65C93C07}" type="parTrans" cxnId="{F11868CA-B029-420E-8B4D-652143CFA59B}">
      <dgm:prSet/>
      <dgm:spPr/>
      <dgm:t>
        <a:bodyPr/>
        <a:lstStyle/>
        <a:p>
          <a:endParaRPr lang="en-US"/>
        </a:p>
      </dgm:t>
    </dgm:pt>
    <dgm:pt modelId="{BB7ECDB7-6B39-4EC5-8CA4-090805129235}" type="sibTrans" cxnId="{F11868CA-B029-420E-8B4D-652143CFA59B}">
      <dgm:prSet/>
      <dgm:spPr/>
      <dgm:t>
        <a:bodyPr/>
        <a:lstStyle/>
        <a:p>
          <a:endParaRPr lang="en-US"/>
        </a:p>
      </dgm:t>
    </dgm:pt>
    <dgm:pt modelId="{43CFE763-0972-423F-AF77-CE04F3C8DD91}">
      <dgm:prSet phldrT="[Text]"/>
      <dgm:spPr/>
      <dgm:t>
        <a:bodyPr/>
        <a:lstStyle/>
        <a:p>
          <a:r>
            <a:rPr lang="en-US" dirty="0"/>
            <a:t>Collaborate with local partners to </a:t>
          </a:r>
          <a:r>
            <a:rPr lang="en-US" b="1" dirty="0"/>
            <a:t>implement voluntary management practices</a:t>
          </a:r>
        </a:p>
      </dgm:t>
    </dgm:pt>
    <dgm:pt modelId="{F856F69D-8080-4D41-9D39-DEC00DB277AD}" type="parTrans" cxnId="{06132DB8-E971-484B-9A29-8A597D54A52A}">
      <dgm:prSet/>
      <dgm:spPr/>
      <dgm:t>
        <a:bodyPr/>
        <a:lstStyle/>
        <a:p>
          <a:endParaRPr lang="en-US"/>
        </a:p>
      </dgm:t>
    </dgm:pt>
    <dgm:pt modelId="{423EB59E-42F7-4B56-BCE6-7D85B4549A0F}" type="sibTrans" cxnId="{06132DB8-E971-484B-9A29-8A597D54A52A}">
      <dgm:prSet/>
      <dgm:spPr/>
      <dgm:t>
        <a:bodyPr/>
        <a:lstStyle/>
        <a:p>
          <a:endParaRPr lang="en-US"/>
        </a:p>
      </dgm:t>
    </dgm:pt>
    <dgm:pt modelId="{5F85E778-FFA5-43C3-89EB-5BD0E8CF7701}">
      <dgm:prSet phldrT="[Text]"/>
      <dgm:spPr/>
      <dgm:t>
        <a:bodyPr/>
        <a:lstStyle/>
        <a:p>
          <a:r>
            <a:rPr lang="en-US" b="1" dirty="0"/>
            <a:t>Conduct follow-up monitoring</a:t>
          </a:r>
          <a:r>
            <a:rPr lang="en-US" dirty="0"/>
            <a:t> to track water quality through time </a:t>
          </a:r>
        </a:p>
      </dgm:t>
    </dgm:pt>
    <dgm:pt modelId="{0D5F5E5A-BC20-4E74-A834-306908DB8121}" type="parTrans" cxnId="{CAD8DA56-4526-4232-9BEB-5A27B41BCCEE}">
      <dgm:prSet/>
      <dgm:spPr/>
      <dgm:t>
        <a:bodyPr/>
        <a:lstStyle/>
        <a:p>
          <a:endParaRPr lang="en-US"/>
        </a:p>
      </dgm:t>
    </dgm:pt>
    <dgm:pt modelId="{1CD2DC46-4E67-44DB-A813-807985FCE9D7}" type="sibTrans" cxnId="{CAD8DA56-4526-4232-9BEB-5A27B41BCCEE}">
      <dgm:prSet/>
      <dgm:spPr/>
      <dgm:t>
        <a:bodyPr/>
        <a:lstStyle/>
        <a:p>
          <a:endParaRPr lang="en-US"/>
        </a:p>
      </dgm:t>
    </dgm:pt>
    <dgm:pt modelId="{034E6B7F-9930-448C-8447-D560556B2671}">
      <dgm:prSet phldrT="[Text]"/>
      <dgm:spPr/>
      <dgm:t>
        <a:bodyPr/>
        <a:lstStyle/>
        <a:p>
          <a:r>
            <a:rPr lang="en-US" b="1" dirty="0"/>
            <a:t>Add and/or remove sites</a:t>
          </a:r>
          <a:r>
            <a:rPr lang="en-US" b="0" dirty="0"/>
            <a:t> based on evaluation of water quality data</a:t>
          </a:r>
          <a:endParaRPr lang="en-US" dirty="0"/>
        </a:p>
      </dgm:t>
    </dgm:pt>
    <dgm:pt modelId="{FEDAC01B-A859-4D7E-8DD4-E0F8DDBBB817}" type="parTrans" cxnId="{62880859-1633-4CAC-82D1-4BE9DDFBFB7C}">
      <dgm:prSet/>
      <dgm:spPr/>
      <dgm:t>
        <a:bodyPr/>
        <a:lstStyle/>
        <a:p>
          <a:endParaRPr lang="en-US"/>
        </a:p>
      </dgm:t>
    </dgm:pt>
    <dgm:pt modelId="{0E22E3C9-3222-4F89-8E47-656391EF0976}" type="sibTrans" cxnId="{62880859-1633-4CAC-82D1-4BE9DDFBFB7C}">
      <dgm:prSet/>
      <dgm:spPr/>
      <dgm:t>
        <a:bodyPr/>
        <a:lstStyle/>
        <a:p>
          <a:endParaRPr lang="en-US"/>
        </a:p>
      </dgm:t>
    </dgm:pt>
    <dgm:pt modelId="{5BDAF833-45DA-4E21-A324-977188D963BD}" type="pres">
      <dgm:prSet presAssocID="{17F5B472-9558-45B9-A9E3-C5EF66C3D7E6}" presName="Name0" presStyleCnt="0">
        <dgm:presLayoutVars>
          <dgm:dir/>
          <dgm:resizeHandles val="exact"/>
        </dgm:presLayoutVars>
      </dgm:prSet>
      <dgm:spPr/>
    </dgm:pt>
    <dgm:pt modelId="{AC68D5E7-0EAA-41F1-B18E-660B4A4914B9}" type="pres">
      <dgm:prSet presAssocID="{17F5B472-9558-45B9-A9E3-C5EF66C3D7E6}" presName="cycle" presStyleCnt="0"/>
      <dgm:spPr/>
    </dgm:pt>
    <dgm:pt modelId="{02D49897-C7BF-4CE3-9283-A682678B607A}" type="pres">
      <dgm:prSet presAssocID="{A9575DAD-3BDF-4954-BC4F-8E20E54A9628}" presName="nodeFirstNode" presStyleLbl="node1" presStyleIdx="0" presStyleCnt="5" custScaleX="109611" custScaleY="121361">
        <dgm:presLayoutVars>
          <dgm:bulletEnabled val="1"/>
        </dgm:presLayoutVars>
      </dgm:prSet>
      <dgm:spPr/>
    </dgm:pt>
    <dgm:pt modelId="{5FC5E10E-BF78-4FE5-AAF4-D9BEAD5293E3}" type="pres">
      <dgm:prSet presAssocID="{BF16D6A0-354E-4B24-8535-7C0BDAD0F1B6}" presName="sibTransFirstNode" presStyleLbl="bgShp" presStyleIdx="0" presStyleCnt="1"/>
      <dgm:spPr/>
    </dgm:pt>
    <dgm:pt modelId="{D5558525-E1D3-444C-8ED7-2B3DE0FCD2BE}" type="pres">
      <dgm:prSet presAssocID="{90F76703-A6B8-4A91-8EC5-6CDFDB31E678}" presName="nodeFollowingNodes" presStyleLbl="node1" presStyleIdx="1" presStyleCnt="5" custScaleX="109611" custScaleY="121361">
        <dgm:presLayoutVars>
          <dgm:bulletEnabled val="1"/>
        </dgm:presLayoutVars>
      </dgm:prSet>
      <dgm:spPr/>
    </dgm:pt>
    <dgm:pt modelId="{31707358-1A11-45E4-AD07-2D3E0576B213}" type="pres">
      <dgm:prSet presAssocID="{43CFE763-0972-423F-AF77-CE04F3C8DD91}" presName="nodeFollowingNodes" presStyleLbl="node1" presStyleIdx="2" presStyleCnt="5" custScaleX="109611" custScaleY="121361" custRadScaleRad="119191" custRadScaleInc="-30023">
        <dgm:presLayoutVars>
          <dgm:bulletEnabled val="1"/>
        </dgm:presLayoutVars>
      </dgm:prSet>
      <dgm:spPr/>
    </dgm:pt>
    <dgm:pt modelId="{95E40051-150B-4558-AE20-FA5AEBDBB84C}" type="pres">
      <dgm:prSet presAssocID="{5F85E778-FFA5-43C3-89EB-5BD0E8CF7701}" presName="nodeFollowingNodes" presStyleLbl="node1" presStyleIdx="3" presStyleCnt="5" custScaleX="109611" custScaleY="121361" custRadScaleRad="99479" custRadScaleInc="15415">
        <dgm:presLayoutVars>
          <dgm:bulletEnabled val="1"/>
        </dgm:presLayoutVars>
      </dgm:prSet>
      <dgm:spPr/>
    </dgm:pt>
    <dgm:pt modelId="{904AFE4A-257D-4C9F-91B2-FFC929A3628E}" type="pres">
      <dgm:prSet presAssocID="{034E6B7F-9930-448C-8447-D560556B2671}" presName="nodeFollowingNodes" presStyleLbl="node1" presStyleIdx="4" presStyleCnt="5" custScaleX="109611" custScaleY="121361">
        <dgm:presLayoutVars>
          <dgm:bulletEnabled val="1"/>
        </dgm:presLayoutVars>
      </dgm:prSet>
      <dgm:spPr/>
    </dgm:pt>
  </dgm:ptLst>
  <dgm:cxnLst>
    <dgm:cxn modelId="{3D41D80A-C06A-4617-A857-1F4035C0D5AE}" srcId="{17F5B472-9558-45B9-A9E3-C5EF66C3D7E6}" destId="{A9575DAD-3BDF-4954-BC4F-8E20E54A9628}" srcOrd="0" destOrd="0" parTransId="{EF7D730A-519F-4093-89BA-08BB1258BC9F}" sibTransId="{BF16D6A0-354E-4B24-8535-7C0BDAD0F1B6}"/>
    <dgm:cxn modelId="{787AFC22-F3FA-47CE-8EC5-BA59F11590CD}" type="presOf" srcId="{BF16D6A0-354E-4B24-8535-7C0BDAD0F1B6}" destId="{5FC5E10E-BF78-4FE5-AAF4-D9BEAD5293E3}" srcOrd="0" destOrd="0" presId="urn:microsoft.com/office/officeart/2005/8/layout/cycle3"/>
    <dgm:cxn modelId="{9462F823-6D99-4D11-84EB-AA4D433552F9}" type="presOf" srcId="{43CFE763-0972-423F-AF77-CE04F3C8DD91}" destId="{31707358-1A11-45E4-AD07-2D3E0576B213}" srcOrd="0" destOrd="0" presId="urn:microsoft.com/office/officeart/2005/8/layout/cycle3"/>
    <dgm:cxn modelId="{6523DD42-2272-4FCF-A5B4-C9F46021D869}" type="presOf" srcId="{90F76703-A6B8-4A91-8EC5-6CDFDB31E678}" destId="{D5558525-E1D3-444C-8ED7-2B3DE0FCD2BE}" srcOrd="0" destOrd="0" presId="urn:microsoft.com/office/officeart/2005/8/layout/cycle3"/>
    <dgm:cxn modelId="{7D95004F-BD25-427A-B338-0495DCD416B6}" type="presOf" srcId="{A9575DAD-3BDF-4954-BC4F-8E20E54A9628}" destId="{02D49897-C7BF-4CE3-9283-A682678B607A}" srcOrd="0" destOrd="0" presId="urn:microsoft.com/office/officeart/2005/8/layout/cycle3"/>
    <dgm:cxn modelId="{A9FE9F71-2FCC-4AFA-8880-B4BD3547F9BD}" type="presOf" srcId="{17F5B472-9558-45B9-A9E3-C5EF66C3D7E6}" destId="{5BDAF833-45DA-4E21-A324-977188D963BD}" srcOrd="0" destOrd="0" presId="urn:microsoft.com/office/officeart/2005/8/layout/cycle3"/>
    <dgm:cxn modelId="{CAD8DA56-4526-4232-9BEB-5A27B41BCCEE}" srcId="{17F5B472-9558-45B9-A9E3-C5EF66C3D7E6}" destId="{5F85E778-FFA5-43C3-89EB-5BD0E8CF7701}" srcOrd="3" destOrd="0" parTransId="{0D5F5E5A-BC20-4E74-A834-306908DB8121}" sibTransId="{1CD2DC46-4E67-44DB-A813-807985FCE9D7}"/>
    <dgm:cxn modelId="{62880859-1633-4CAC-82D1-4BE9DDFBFB7C}" srcId="{17F5B472-9558-45B9-A9E3-C5EF66C3D7E6}" destId="{034E6B7F-9930-448C-8447-D560556B2671}" srcOrd="4" destOrd="0" parTransId="{FEDAC01B-A859-4D7E-8DD4-E0F8DDBBB817}" sibTransId="{0E22E3C9-3222-4F89-8E47-656391EF0976}"/>
    <dgm:cxn modelId="{06132DB8-E971-484B-9A29-8A597D54A52A}" srcId="{17F5B472-9558-45B9-A9E3-C5EF66C3D7E6}" destId="{43CFE763-0972-423F-AF77-CE04F3C8DD91}" srcOrd="2" destOrd="0" parTransId="{F856F69D-8080-4D41-9D39-DEC00DB277AD}" sibTransId="{423EB59E-42F7-4B56-BCE6-7D85B4549A0F}"/>
    <dgm:cxn modelId="{2F5BF5B9-A40D-4A90-8BF2-A95360C80A62}" type="presOf" srcId="{034E6B7F-9930-448C-8447-D560556B2671}" destId="{904AFE4A-257D-4C9F-91B2-FFC929A3628E}" srcOrd="0" destOrd="0" presId="urn:microsoft.com/office/officeart/2005/8/layout/cycle3"/>
    <dgm:cxn modelId="{F11868CA-B029-420E-8B4D-652143CFA59B}" srcId="{17F5B472-9558-45B9-A9E3-C5EF66C3D7E6}" destId="{90F76703-A6B8-4A91-8EC5-6CDFDB31E678}" srcOrd="1" destOrd="0" parTransId="{A6870EBC-DEB0-4613-9755-142D65C93C07}" sibTransId="{BB7ECDB7-6B39-4EC5-8CA4-090805129235}"/>
    <dgm:cxn modelId="{044B88D6-9954-43B0-B403-99BD6F69207C}" type="presOf" srcId="{5F85E778-FFA5-43C3-89EB-5BD0E8CF7701}" destId="{95E40051-150B-4558-AE20-FA5AEBDBB84C}" srcOrd="0" destOrd="0" presId="urn:microsoft.com/office/officeart/2005/8/layout/cycle3"/>
    <dgm:cxn modelId="{F9E52DD2-F375-4F97-A6CC-6C0F6F1E6808}" type="presParOf" srcId="{5BDAF833-45DA-4E21-A324-977188D963BD}" destId="{AC68D5E7-0EAA-41F1-B18E-660B4A4914B9}" srcOrd="0" destOrd="0" presId="urn:microsoft.com/office/officeart/2005/8/layout/cycle3"/>
    <dgm:cxn modelId="{4A8AE937-54B7-4CCB-9525-22782272C773}" type="presParOf" srcId="{AC68D5E7-0EAA-41F1-B18E-660B4A4914B9}" destId="{02D49897-C7BF-4CE3-9283-A682678B607A}" srcOrd="0" destOrd="0" presId="urn:microsoft.com/office/officeart/2005/8/layout/cycle3"/>
    <dgm:cxn modelId="{C5EEADA3-76D9-4322-B126-4625F349E93E}" type="presParOf" srcId="{AC68D5E7-0EAA-41F1-B18E-660B4A4914B9}" destId="{5FC5E10E-BF78-4FE5-AAF4-D9BEAD5293E3}" srcOrd="1" destOrd="0" presId="urn:microsoft.com/office/officeart/2005/8/layout/cycle3"/>
    <dgm:cxn modelId="{98BFB2AE-EAC2-4AA5-9AE8-610B8FCB23FB}" type="presParOf" srcId="{AC68D5E7-0EAA-41F1-B18E-660B4A4914B9}" destId="{D5558525-E1D3-444C-8ED7-2B3DE0FCD2BE}" srcOrd="2" destOrd="0" presId="urn:microsoft.com/office/officeart/2005/8/layout/cycle3"/>
    <dgm:cxn modelId="{5D7B066A-FCFB-4785-9347-F56453A89C8F}" type="presParOf" srcId="{AC68D5E7-0EAA-41F1-B18E-660B4A4914B9}" destId="{31707358-1A11-45E4-AD07-2D3E0576B213}" srcOrd="3" destOrd="0" presId="urn:microsoft.com/office/officeart/2005/8/layout/cycle3"/>
    <dgm:cxn modelId="{33F9BE8A-2726-4080-833A-6C31140B9DE8}" type="presParOf" srcId="{AC68D5E7-0EAA-41F1-B18E-660B4A4914B9}" destId="{95E40051-150B-4558-AE20-FA5AEBDBB84C}" srcOrd="4" destOrd="0" presId="urn:microsoft.com/office/officeart/2005/8/layout/cycle3"/>
    <dgm:cxn modelId="{B0ED9367-A898-4252-AF65-569E8BE92AC0}" type="presParOf" srcId="{AC68D5E7-0EAA-41F1-B18E-660B4A4914B9}" destId="{904AFE4A-257D-4C9F-91B2-FFC929A3628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5E10E-BF78-4FE5-AAF4-D9BEAD5293E3}">
      <dsp:nvSpPr>
        <dsp:cNvPr id="0" name=""/>
        <dsp:cNvSpPr/>
      </dsp:nvSpPr>
      <dsp:spPr>
        <a:xfrm>
          <a:off x="2294855" y="-103560"/>
          <a:ext cx="4760663" cy="4760663"/>
        </a:xfrm>
        <a:prstGeom prst="circularArrow">
          <a:avLst>
            <a:gd name="adj1" fmla="val 5544"/>
            <a:gd name="adj2" fmla="val 330680"/>
            <a:gd name="adj3" fmla="val 13517955"/>
            <a:gd name="adj4" fmla="val 1754504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49897-C7BF-4CE3-9283-A682678B607A}">
      <dsp:nvSpPr>
        <dsp:cNvPr id="0" name=""/>
        <dsp:cNvSpPr/>
      </dsp:nvSpPr>
      <dsp:spPr>
        <a:xfrm>
          <a:off x="3439097" y="-119202"/>
          <a:ext cx="2472180" cy="136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Monitor</a:t>
          </a:r>
          <a:r>
            <a:rPr lang="en-US" sz="1700" kern="1200" dirty="0"/>
            <a:t> for 136 pesticides </a:t>
          </a:r>
        </a:p>
      </dsp:txBody>
      <dsp:txXfrm>
        <a:off x="3505906" y="-52393"/>
        <a:ext cx="2338562" cy="1234977"/>
      </dsp:txXfrm>
    </dsp:sp>
    <dsp:sp modelId="{D5558525-E1D3-444C-8ED7-2B3DE0FCD2BE}">
      <dsp:nvSpPr>
        <dsp:cNvPr id="0" name=""/>
        <dsp:cNvSpPr/>
      </dsp:nvSpPr>
      <dsp:spPr>
        <a:xfrm>
          <a:off x="5369869" y="1283585"/>
          <a:ext cx="2472180" cy="136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Identify streams</a:t>
          </a:r>
          <a:r>
            <a:rPr lang="en-US" sz="1700" kern="1200" dirty="0"/>
            <a:t> with elevated pesticide concentrations or high number of detections</a:t>
          </a:r>
        </a:p>
      </dsp:txBody>
      <dsp:txXfrm>
        <a:off x="5436678" y="1350394"/>
        <a:ext cx="2338562" cy="1234977"/>
      </dsp:txXfrm>
    </dsp:sp>
    <dsp:sp modelId="{31707358-1A11-45E4-AD07-2D3E0576B213}">
      <dsp:nvSpPr>
        <dsp:cNvPr id="0" name=""/>
        <dsp:cNvSpPr/>
      </dsp:nvSpPr>
      <dsp:spPr>
        <a:xfrm>
          <a:off x="5397048" y="3332745"/>
          <a:ext cx="2472180" cy="136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Collaborate with local partners to </a:t>
          </a:r>
          <a:r>
            <a:rPr lang="en-US" sz="1700" b="1" kern="1200" dirty="0"/>
            <a:t>implement voluntary management practices</a:t>
          </a:r>
        </a:p>
      </dsp:txBody>
      <dsp:txXfrm>
        <a:off x="5463857" y="3399554"/>
        <a:ext cx="2338562" cy="1234977"/>
      </dsp:txXfrm>
    </dsp:sp>
    <dsp:sp modelId="{95E40051-150B-4558-AE20-FA5AEBDBB84C}">
      <dsp:nvSpPr>
        <dsp:cNvPr id="0" name=""/>
        <dsp:cNvSpPr/>
      </dsp:nvSpPr>
      <dsp:spPr>
        <a:xfrm>
          <a:off x="2004862" y="3332754"/>
          <a:ext cx="2472180" cy="136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Conduct follow-up monitoring</a:t>
          </a:r>
          <a:r>
            <a:rPr lang="en-US" sz="1700" kern="1200" dirty="0"/>
            <a:t> to track water quality through time </a:t>
          </a:r>
        </a:p>
      </dsp:txBody>
      <dsp:txXfrm>
        <a:off x="2071671" y="3399563"/>
        <a:ext cx="2338562" cy="1234977"/>
      </dsp:txXfrm>
    </dsp:sp>
    <dsp:sp modelId="{904AFE4A-257D-4C9F-91B2-FFC929A3628E}">
      <dsp:nvSpPr>
        <dsp:cNvPr id="0" name=""/>
        <dsp:cNvSpPr/>
      </dsp:nvSpPr>
      <dsp:spPr>
        <a:xfrm>
          <a:off x="1508325" y="1283585"/>
          <a:ext cx="2472180" cy="136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Add and/or remove sites</a:t>
          </a:r>
          <a:r>
            <a:rPr lang="en-US" sz="1700" b="0" kern="1200" dirty="0"/>
            <a:t> based on evaluation of water quality data</a:t>
          </a:r>
          <a:endParaRPr lang="en-US" sz="1700" kern="1200" dirty="0"/>
        </a:p>
      </dsp:txBody>
      <dsp:txXfrm>
        <a:off x="1575134" y="1350394"/>
        <a:ext cx="2338562" cy="1234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DCEB-E0DC-4ADD-9BF3-326A5B6F645B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1EC-B6E6-4B85-93C1-B50A6F43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latin typeface="Calibri" charset="0"/>
              </a:rPr>
              <a:t>- No. of pesticide active ingredients</a:t>
            </a:r>
          </a:p>
          <a:p>
            <a:r>
              <a:rPr lang="en-US" sz="1600" dirty="0">
                <a:latin typeface="Calibri" charset="0"/>
              </a:rPr>
              <a:t>- No. registered pesticide products</a:t>
            </a:r>
          </a:p>
          <a:p>
            <a:r>
              <a:rPr lang="en-US" sz="1600" dirty="0">
                <a:latin typeface="Calibri" charset="0"/>
              </a:rPr>
              <a:t>- Diversity of products –</a:t>
            </a:r>
            <a:r>
              <a:rPr lang="en-US" sz="1600" baseline="0" dirty="0">
                <a:latin typeface="Calibri" charset="0"/>
              </a:rPr>
              <a:t>  including disinfectants, flea powders, lawn and garden weed chemicals</a:t>
            </a:r>
            <a:endParaRPr lang="en-US" sz="1600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182D21-ADB3-FA45-9BD6-84FB5D5855FB}" type="slidenum">
              <a:rPr lang="en-US" sz="1200"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200" dirty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3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32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7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1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75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319CC-644E-6378-2828-5AF5D054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70374-2A7A-4C09-3A20-5B51656F0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3AAC2-2F0D-9662-4F86-F94AE3FDD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6B99B-B11C-D5B3-7CAF-7F8DA3BB6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1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319CC-644E-6378-2828-5AF5D054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70374-2A7A-4C09-3A20-5B51656F0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3AAC2-2F0D-9662-4F86-F94AE3FDD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6B99B-B11C-D5B3-7CAF-7F8DA3BB6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08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1D9A-AEFD-1419-5F1B-440195D8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6D294-627B-4BB4-B1AA-2AF09B28B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D217D-6596-83F5-B3D2-725203F4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5EFB-CBC1-CF1F-1543-F3243073A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16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1D9A-AEFD-1419-5F1B-440195D8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6D294-627B-4BB4-B1AA-2AF09B28B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D217D-6596-83F5-B3D2-725203F4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5EFB-CBC1-CF1F-1543-F3243073A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1D9A-AEFD-1419-5F1B-440195D8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6D294-627B-4BB4-B1AA-2AF09B28B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D217D-6596-83F5-B3D2-725203F4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5EFB-CBC1-CF1F-1543-F3243073A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76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1D9A-AEFD-1419-5F1B-440195D8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6D294-627B-4BB4-B1AA-2AF09B28B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D217D-6596-83F5-B3D2-725203F4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5EFB-CBC1-CF1F-1543-F3243073A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3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6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B2159-2866-2334-58E7-43FFAD1D3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257CE-3CED-1ED8-032B-CA826D8B1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FB066-DD7B-E858-8D0C-A2F9E2274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5FD91-4712-1C71-E114-469A5842B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79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92C-D586-243E-8BB3-FFEB046A8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9B4AE-1F9B-9A22-7F0A-2047ED344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0F4282-9F9B-A8DD-3A4B-7EE560DAF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6237B-CFD4-0A39-8F5C-363D4C886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97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953F2-55FA-B59F-5C36-DE5BF65AD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874B5-70C4-0984-23BF-C1AC7A7B1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3D795-A994-46BA-35AB-02ABBAEC8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CF360-6E15-9852-350D-0328ACA43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1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46231-E93C-1B14-05BD-1F6F0FBB5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96340-C13F-CABD-C9D7-7E16F532D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AF48E-EB4E-2D16-F3AD-A1F754F08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3CF94-3347-DE48-4FBD-D80386C75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4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B6F0C-9A7E-9FB6-BF2A-E52507AC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4D499-B39B-364F-064D-6C3940495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1CC6B-B18B-B352-3DCE-E3C490DD6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1B469-A373-8295-EC8E-B5ADD162C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</a:t>
            </a:r>
            <a:r>
              <a:rPr lang="en-US" sz="1600" baseline="0" dirty="0"/>
              <a:t> photo illustrates the challenge of sorting out the various sources of pesticides in water, with orchard spray drift potentially mixing with roadway use pesticides that runoff to ditches (foreground).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E437-8957-2046-BD35-B6DFE58491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1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History:</a:t>
            </a:r>
          </a:p>
          <a:p>
            <a:pPr>
              <a:buFontTx/>
              <a:buChar char="-"/>
            </a:pPr>
            <a:r>
              <a:rPr lang="en-US" sz="1600" dirty="0"/>
              <a:t>Started in Hood River in 1999-2000,</a:t>
            </a:r>
            <a:r>
              <a:rPr lang="en-US" sz="1600" baseline="0" dirty="0"/>
              <a:t> when insecticides found in streams above in-stream standards.</a:t>
            </a:r>
          </a:p>
          <a:p>
            <a:pPr>
              <a:buFontTx/>
              <a:buChar char="-"/>
            </a:pPr>
            <a:r>
              <a:rPr lang="en-US" sz="1600" baseline="0" dirty="0"/>
              <a:t> Local stakeholders approach voluntary, collaborative approach to solving the problem, rather than the standard regulatory responses</a:t>
            </a:r>
          </a:p>
          <a:p>
            <a:pPr>
              <a:buFontTx/>
              <a:buChar char="-"/>
            </a:pPr>
            <a:r>
              <a:rPr lang="en-US" sz="1600" baseline="0" dirty="0"/>
              <a:t> DEQ agreed, and all of the local partners (listed above) followed through with multiple actions and outreach efforts, including the development of a best practices handbook developed by the growers with the help of OSU Extension Service.</a:t>
            </a:r>
          </a:p>
          <a:p>
            <a:pPr>
              <a:buFontTx/>
              <a:buChar char="-"/>
            </a:pPr>
            <a:r>
              <a:rPr lang="en-US" sz="1600" baseline="0" dirty="0"/>
              <a:t>Led DEQ about taking PSP APPROACH IS UNIQUE TO PESTICIDES -  because of the expertise, tools and resource to make improvements that can minimize pesticides getting into water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E437-8957-2046-BD35-B6DFE58491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We identify streams with elevated pesticides and where pesticides are below benchmarks to help understand and communicate where management is working well.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64BF53-BD95-4C37-B861-061A820D84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en-US" sz="1200" dirty="0">
                <a:solidFill>
                  <a:srgbClr val="002060"/>
                </a:solidFill>
                <a:latin typeface="Trebuchet MS" panose="020B0603020202020204"/>
                <a:cs typeface="+mn-cs"/>
              </a:rPr>
              <a:t>Began in Hood River area as a collaborative alternative to addressing exceedances of pesticide water quality criteria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en-US" sz="1200" dirty="0">
              <a:solidFill>
                <a:srgbClr val="002060"/>
              </a:solidFill>
              <a:latin typeface="Trebuchet MS" panose="020B0603020202020204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en-US" sz="900" dirty="0">
              <a:solidFill>
                <a:srgbClr val="002060"/>
              </a:solidFill>
              <a:latin typeface="Trebuchet MS" panose="020B0603020202020204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en-US" sz="1200" u="sng" dirty="0">
                <a:solidFill>
                  <a:srgbClr val="002060"/>
                </a:solidFill>
                <a:latin typeface="Trebuchet MS" panose="020B0603020202020204"/>
                <a:cs typeface="+mn-cs"/>
              </a:rPr>
              <a:t>Goal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/>
                <a:cs typeface="+mn-cs"/>
              </a:rPr>
              <a:t>: Use water quality data to drive voluntary changes in pesticide use practices that measurably improve water quality</a:t>
            </a:r>
          </a:p>
          <a:p>
            <a:endParaRPr lang="en-US" dirty="0"/>
          </a:p>
          <a:p>
            <a:r>
              <a:rPr lang="en-US" sz="1200" dirty="0"/>
              <a:t>Until 2013, PSP funded by </a:t>
            </a:r>
          </a:p>
          <a:p>
            <a:r>
              <a:rPr lang="en-US" sz="1200" dirty="0"/>
              <a:t>grants, toxics monitoring funds, </a:t>
            </a:r>
          </a:p>
          <a:p>
            <a:r>
              <a:rPr lang="en-US" sz="1200" dirty="0"/>
              <a:t>and in-kind partner contributions</a:t>
            </a:r>
          </a:p>
          <a:p>
            <a:endParaRPr lang="en-US" sz="1200" dirty="0"/>
          </a:p>
          <a:p>
            <a:r>
              <a:rPr lang="en-US" sz="1200" dirty="0"/>
              <a:t>Since 2013, Legislature has provided stable funding for monitoring and other program elements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50% General Fund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50% Pesticide Registration Fees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9D3D-7264-754C-83F9-BD68D99163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3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underestimation of pesticide concentrations from weekly discrete sampling is particularly true for insecticides which are often transient and tend to be highly toxic to invertebrates. </a:t>
            </a:r>
          </a:p>
          <a:p>
            <a:endParaRPr lang="en-US" dirty="0"/>
          </a:p>
          <a:p>
            <a:r>
              <a:rPr lang="en-US" dirty="0"/>
              <a:t>Also not all analytes have ALBs to compare against.</a:t>
            </a:r>
          </a:p>
          <a:p>
            <a:endParaRPr lang="en-US" dirty="0"/>
          </a:p>
          <a:p>
            <a:r>
              <a:rPr lang="en-US" dirty="0"/>
              <a:t>No additive pesticide toxicity index used.</a:t>
            </a:r>
          </a:p>
          <a:p>
            <a:endParaRPr lang="en-US" dirty="0"/>
          </a:p>
          <a:p>
            <a:r>
              <a:rPr lang="en-US" dirty="0"/>
              <a:t>Minimum estimates, but do serve to provide ecological health context.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Acute Fish Benchmark = Toxicity value x LOC. For acute fish, toxicity value is generally the lowest 96-hour LC50 in a standardized test (usually with rainbow trout, fathead minnow, or bluegill), and the LOC is 0.5.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Chronic Fish Benchmark = Toxicity value x LOC. For chronic fish, toxicity value is usually the lowest NOEAC from a life-cycle or early life stage test (usually with rainbow trout or fathead minnow), and the LOC is 1.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Acute Invertebrate Benchmark = Toxicity value x LOC. For acute invertebrate, toxicity value is usually the lowest 48- or 96-hour EC</a:t>
            </a:r>
            <a:r>
              <a:rPr lang="en-US" b="0" i="0" baseline="-2500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50</a:t>
            </a: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or LC</a:t>
            </a:r>
            <a:r>
              <a:rPr lang="en-US" b="0" i="0" baseline="-2500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50</a:t>
            </a: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in a standardized test (usually with midge, scud, or daphnids), and the LOC is 0.5.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Chronic Invertebrate Benchmark = Toxicity value x LOC. For chronic invertebrates, toxicity value is usually the lowest NOAEC from a life-cycle test with invertebrates (usually with midge, scud, or daphnids), and the LOC is 1.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Acute Non-Vascular Benchmark = Toxicity value x LOC. For acute nonvascular plants, toxicity value is usually a short-term (less than 10 days) EC</a:t>
            </a:r>
            <a:r>
              <a:rPr lang="en-US" b="0" i="0" baseline="-2500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50</a:t>
            </a: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(usually with green algae or diatoms), and the LOC is 1.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Acute Vascular Benchmark = Toxicity value x LOC. For acute vascular plants, toxicity value is usually a short-term (less than 10 days) EC50 (usually with duckweed) and the LOC is 1.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981EC-B6E6-4B85-93C1-B50A6F438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28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B2159-2866-2334-58E7-43FFAD1D3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257CE-3CED-1ED8-032B-CA826D8B1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FB066-DD7B-E858-8D0C-A2F9E2274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5FD91-4712-1C71-E114-469A5842B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" y="6356350"/>
            <a:ext cx="111252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12" y="6266334"/>
            <a:ext cx="3033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BDA9-2D0F-4FC6-8643-89931C84AB1B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E5B9-0803-49E5-A97C-E1BB94B584A1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B12-B370-4E5E-873E-D323BF05B946}" type="datetime1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2FB9-4D33-4E9F-8C67-7BA50486F5F7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7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3D3E-0B0A-45C6-A4A4-537894BEAF19}" type="datetime1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9D5-E2B7-4FDF-B919-E12F1C8ABA53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7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297-636E-4867-AE3A-6F5316094BC6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498B-A5CF-49E2-8333-6BFEDF2DC253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499-C991-4BCF-8577-3C8459CB9CD0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128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526196-9437-49EF-A723-869958ED46CB}" type="datetime1">
              <a:rPr lang="en-US" smtClean="0"/>
              <a:t>6/13/2025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" y="6349268"/>
            <a:ext cx="113538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1E32A2-C54F-4AB1-AD23-CFAA99C9C984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600" y="6366031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7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E1EA74-4D9C-42F9-A6F9-E71D3E8D5838}" type="datetime1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11A97B-CD87-4B0E-87E4-8F3A5E39246E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773A93-E809-453A-BDC6-DA666D11E220}" type="datetime1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73C0A-1842-4AE1-B8C6-6A371D9EC046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5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65B-DCFD-41B2-B149-31A87A3A661E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2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8879-9097-431F-8A63-CD15325664F8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12" y="6266334"/>
            <a:ext cx="303376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8600" y="6356350"/>
            <a:ext cx="11353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4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  <p:sldLayoutId id="2147483762" r:id="rId5"/>
    <p:sldLayoutId id="2147483763" r:id="rId6"/>
    <p:sldLayoutId id="2147483766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CB96-8C56-4983-AA58-C20FB2C0F910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10896600" cy="2743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6600" dirty="0">
                <a:solidFill>
                  <a:schemeClr val="bg2">
                    <a:lumMod val="25000"/>
                  </a:schemeClr>
                </a:solidFill>
              </a:rPr>
              <a:t>Walla Walla PSP: </a:t>
            </a:r>
            <a:br>
              <a:rPr lang="en-US" sz="6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600" dirty="0">
                <a:solidFill>
                  <a:schemeClr val="bg2">
                    <a:lumMod val="25000"/>
                  </a:schemeClr>
                </a:solidFill>
              </a:rPr>
              <a:t>2024 Water Quality Monitoring Results</a:t>
            </a:r>
            <a:br>
              <a:rPr lang="en-US" sz="6600" dirty="0"/>
            </a:br>
            <a:endParaRPr lang="en-US" sz="2600" dirty="0">
              <a:solidFill>
                <a:schemeClr val="tx1"/>
              </a:solidFill>
            </a:endParaRPr>
          </a:p>
          <a:p>
            <a:pPr algn="r"/>
            <a:endParaRPr lang="en-US" sz="3600" dirty="0">
              <a:solidFill>
                <a:schemeClr val="tx1"/>
              </a:solidFill>
            </a:endParaRPr>
          </a:p>
          <a:p>
            <a:pPr algn="r"/>
            <a:endParaRPr lang="en-US" sz="2800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June 16, 2025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Walla Walla Basin Watershed Council Board Meeting (Virtual)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400800"/>
            <a:ext cx="10439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David Gruen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4F8BC-B84D-4D74-1565-DA9CC437E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D2A3-3C86-B99C-95A7-FECA8F5A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Water Quality Data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B255-C157-CBA2-2A2B-72A0CC8E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38" y="1600200"/>
            <a:ext cx="11382462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2025 Pesticides of Concern (data evaluated: 2022 – 2024)</a:t>
            </a:r>
          </a:p>
          <a:p>
            <a:pPr lvl="1"/>
            <a:r>
              <a:rPr lang="en-US" sz="3000" dirty="0"/>
              <a:t>1 Pesticides of </a:t>
            </a:r>
            <a:r>
              <a:rPr lang="en-US" sz="3000" b="1" dirty="0">
                <a:solidFill>
                  <a:srgbClr val="FF0000"/>
                </a:solidFill>
              </a:rPr>
              <a:t>High</a:t>
            </a:r>
            <a:r>
              <a:rPr lang="en-US" sz="3000" dirty="0"/>
              <a:t> Concern: </a:t>
            </a:r>
          </a:p>
          <a:p>
            <a:pPr lvl="2"/>
            <a:r>
              <a:rPr lang="en-US" sz="2600" dirty="0"/>
              <a:t>Imidacloprid – 1 detection out of 187 samples</a:t>
            </a:r>
          </a:p>
          <a:p>
            <a:pPr lvl="1"/>
            <a:r>
              <a:rPr lang="en-US" sz="3000" dirty="0"/>
              <a:t>2 Pesticides of </a:t>
            </a:r>
            <a:r>
              <a:rPr lang="en-US" sz="3000" b="1" dirty="0">
                <a:solidFill>
                  <a:srgbClr val="FFC000"/>
                </a:solidFill>
              </a:rPr>
              <a:t>Moderate</a:t>
            </a:r>
            <a:r>
              <a:rPr lang="en-US" sz="3000" dirty="0"/>
              <a:t> Concern: </a:t>
            </a:r>
          </a:p>
          <a:p>
            <a:pPr lvl="2"/>
            <a:r>
              <a:rPr lang="en-US" sz="2600" dirty="0"/>
              <a:t>Glyphosate – 31 detections out of 66 samples</a:t>
            </a:r>
          </a:p>
          <a:p>
            <a:pPr lvl="2"/>
            <a:r>
              <a:rPr lang="en-US" sz="2600" dirty="0"/>
              <a:t>Pyriproxyfen – 1 detection out of 187 samples</a:t>
            </a:r>
            <a:endParaRPr lang="en-US" sz="2200" dirty="0"/>
          </a:p>
          <a:p>
            <a:r>
              <a:rPr lang="en-US" sz="3000" dirty="0"/>
              <a:t> Exceedances of Aquatic Life Benchmarks in 2024:</a:t>
            </a:r>
          </a:p>
          <a:p>
            <a:pPr lvl="1"/>
            <a:r>
              <a:rPr lang="en-US" dirty="0"/>
              <a:t>Imidacloprid at West Prong Walla Walla River South of Stateline in May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96D7AB-C0C4-2F01-C4C6-E990C62F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3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4D2AAE-680C-4025-ADE9-07FCE12D9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2996"/>
              </p:ext>
            </p:extLst>
          </p:nvPr>
        </p:nvGraphicFramePr>
        <p:xfrm>
          <a:off x="2133600" y="186690"/>
          <a:ext cx="7781325" cy="648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70346390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808052050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460346524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004594475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1129648639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996579852"/>
                    </a:ext>
                  </a:extLst>
                </a:gridCol>
              </a:tblGrid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Decision Matrix Based on Water Quality Monitoring Data (2019)</a:t>
                      </a:r>
                      <a:br>
                        <a:rPr lang="en-US" dirty="0"/>
                      </a:br>
                      <a:r>
                        <a:rPr lang="en-US" sz="1600" dirty="0"/>
                        <a:t>Detected concentration relative to aquatic life benchmark (ALBs) and frequency of detection</a:t>
                      </a:r>
                      <a:endParaRPr lang="en-US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10281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Reference Level Criteria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4169239"/>
                  </a:ext>
                </a:extLst>
              </a:tr>
              <a:tr h="137160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Frequency of Detection in Last 3 Years (%)</a:t>
                      </a:r>
                    </a:p>
                  </a:txBody>
                  <a:tcPr marL="68580" marR="68580" marT="34290" marB="34290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1 detection at or above 50% of an acute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 detection at or above 50% of a chronic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1 - 2 detections at or above 50% of a chronic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detections over 50% of any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72971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65.1% - 100%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Moderate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86934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35.1% - 65%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Moderate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Moderate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56610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0%  to 35%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Moderate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Low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18720"/>
                  </a:ext>
                </a:extLst>
              </a:tr>
            </a:tbl>
          </a:graphicData>
        </a:graphic>
      </p:graphicFrame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C78C584-8696-6C19-9BCD-019DA222FB93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9E361-6CC3-4B93-8D02-0CA414705067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0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4D2AAE-680C-4025-ADE9-07FCE12D9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50953"/>
              </p:ext>
            </p:extLst>
          </p:nvPr>
        </p:nvGraphicFramePr>
        <p:xfrm>
          <a:off x="2133600" y="186690"/>
          <a:ext cx="7781325" cy="648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70346390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808052050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460346524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004594475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1129648639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996579852"/>
                    </a:ext>
                  </a:extLst>
                </a:gridCol>
              </a:tblGrid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Decision Matrix Based on Water Quality Monitoring Data (2019)</a:t>
                      </a:r>
                      <a:br>
                        <a:rPr lang="en-US" dirty="0"/>
                      </a:br>
                      <a:r>
                        <a:rPr lang="en-US" sz="1600" dirty="0"/>
                        <a:t>Detected concentration relative to aquatic life benchmark (ALBs) and frequency of detection</a:t>
                      </a:r>
                      <a:endParaRPr lang="en-US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10281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Reference Level Criteria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4169239"/>
                  </a:ext>
                </a:extLst>
              </a:tr>
              <a:tr h="137160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Frequency of Detection in Last 3 Years (%)</a:t>
                      </a:r>
                    </a:p>
                  </a:txBody>
                  <a:tcPr marL="68580" marR="68580" marT="34290" marB="34290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1 detection at or above 50% of an acute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 detection at or above 50% of a chronic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1 - 2 detections at or above 50% of a chronic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detections over 50% of any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72971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65.1% - 100%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endParaRPr lang="en-US" sz="16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86934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35.1% - 65%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1" dirty="0"/>
                        <a:t>Glyphosate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56610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0%  to 35%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b="1" dirty="0"/>
                        <a:t>Imidacloprid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 Pyriproxyfen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187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0B3902-16E7-BF79-6D25-13231708809B}"/>
              </a:ext>
            </a:extLst>
          </p:cNvPr>
          <p:cNvSpPr txBox="1"/>
          <p:nvPr/>
        </p:nvSpPr>
        <p:spPr>
          <a:xfrm>
            <a:off x="228600" y="533400"/>
            <a:ext cx="167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2025 Pesticides of Concern – Yamhill PSP: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dirty="0">
                <a:solidFill>
                  <a:srgbClr val="FF0000"/>
                </a:solidFill>
              </a:rPr>
              <a:t>[Based on data from 2022-2024]</a:t>
            </a:r>
          </a:p>
        </p:txBody>
      </p:sp>
    </p:spTree>
    <p:extLst>
      <p:ext uri="{BB962C8B-B14F-4D97-AF65-F5344CB8AC3E}">
        <p14:creationId xmlns:p14="http://schemas.microsoft.com/office/powerpoint/2010/main" val="192249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C8813-AE76-17FE-CC85-5AE933F7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A0DAC6-72E7-09C8-FBFF-614533187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6524"/>
            <a:ext cx="8230831" cy="61714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E4D6A6-2DA7-7E07-DC3E-68F38A59093A}"/>
              </a:ext>
            </a:extLst>
          </p:cNvPr>
          <p:cNvSpPr txBox="1"/>
          <p:nvPr/>
        </p:nvSpPr>
        <p:spPr>
          <a:xfrm>
            <a:off x="152400" y="457200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2024 Walla Walla PSP</a:t>
            </a:r>
            <a:r>
              <a:rPr lang="en-US" b="1" dirty="0"/>
              <a:t> Sampling Locations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7184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88A596-C276-A8C1-5C1B-E67B9077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26" y="47715"/>
            <a:ext cx="8328742" cy="6308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29A49B-6B1F-156E-D43B-7D76636F5B21}"/>
              </a:ext>
            </a:extLst>
          </p:cNvPr>
          <p:cNvSpPr txBox="1"/>
          <p:nvPr/>
        </p:nvSpPr>
        <p:spPr>
          <a:xfrm>
            <a:off x="417294" y="2680386"/>
            <a:ext cx="457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River – West Branch/Crockett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C127B9-4EE6-85E3-D162-46E14D1B234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989294" y="2514600"/>
            <a:ext cx="597226" cy="3504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9456D2-D651-0C66-4E4A-D3A4D404FD8E}"/>
              </a:ext>
            </a:extLst>
          </p:cNvPr>
          <p:cNvSpPr txBox="1"/>
          <p:nvPr/>
        </p:nvSpPr>
        <p:spPr>
          <a:xfrm>
            <a:off x="6585266" y="3581400"/>
            <a:ext cx="3429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River at The Frog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DA80F-25B6-0558-C57D-E6B383484D88}"/>
              </a:ext>
            </a:extLst>
          </p:cNvPr>
          <p:cNvSpPr txBox="1"/>
          <p:nvPr/>
        </p:nvSpPr>
        <p:spPr>
          <a:xfrm>
            <a:off x="1600200" y="1752600"/>
            <a:ext cx="35832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– Mid Prong West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C8AB1-5B6F-DDAA-F693-3F62704099CD}"/>
              </a:ext>
            </a:extLst>
          </p:cNvPr>
          <p:cNvSpPr txBox="1"/>
          <p:nvPr/>
        </p:nvSpPr>
        <p:spPr>
          <a:xfrm>
            <a:off x="7467600" y="5029200"/>
            <a:ext cx="411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Walla Walla River at Grove School Bridge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23BC2-FA40-B2DF-8BDD-429E9A862310}"/>
              </a:ext>
            </a:extLst>
          </p:cNvPr>
          <p:cNvSpPr txBox="1"/>
          <p:nvPr/>
        </p:nvSpPr>
        <p:spPr>
          <a:xfrm>
            <a:off x="5943600" y="91124"/>
            <a:ext cx="50369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West Prong Little Walla Walla – South of Stateline Road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8B76F-68E3-21DD-12D6-1DC46082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84C16E-2B92-C52B-11BD-7864DC56ADEB}"/>
              </a:ext>
            </a:extLst>
          </p:cNvPr>
          <p:cNvSpPr txBox="1"/>
          <p:nvPr/>
        </p:nvSpPr>
        <p:spPr>
          <a:xfrm>
            <a:off x="16468" y="115328"/>
            <a:ext cx="225481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2024 Walla Walla PSP Sampling Locations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415D0A-BC77-4532-F846-B63FE95E450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724400" y="260401"/>
            <a:ext cx="1219200" cy="3231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2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94A6B6-B7D6-403B-0D88-DE36A0A85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E33-699F-DD77-CC2A-F9EA0D9F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bar chart&#10;&#10;AI-generated content may be incorrect.">
            <a:extLst>
              <a:ext uri="{FF2B5EF4-FFF2-40B4-BE49-F238E27FC236}">
                <a16:creationId xmlns:a16="http://schemas.microsoft.com/office/drawing/2014/main" id="{FAFE0970-D425-A286-3EB2-484BDF884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2854"/>
            <a:ext cx="92964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9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94A6B6-B7D6-403B-0D88-DE36A0A85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E33-699F-DD77-CC2A-F9EA0D9F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Chart, bar chart&#10;&#10;AI-generated content may be incorrect.">
            <a:extLst>
              <a:ext uri="{FF2B5EF4-FFF2-40B4-BE49-F238E27FC236}">
                <a16:creationId xmlns:a16="http://schemas.microsoft.com/office/drawing/2014/main" id="{30FDA0D3-EEA9-CC2F-ABEF-5C9FD889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36524"/>
            <a:ext cx="92583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77522-609A-CBDB-2241-BD2BABD01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0C4D8-B047-5A62-5B7B-82450AB3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bar chart&#10;&#10;AI-generated content may be incorrect.">
            <a:extLst>
              <a:ext uri="{FF2B5EF4-FFF2-40B4-BE49-F238E27FC236}">
                <a16:creationId xmlns:a16="http://schemas.microsoft.com/office/drawing/2014/main" id="{363124F1-7C73-1E0A-EB87-4836EC541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6" y="228600"/>
            <a:ext cx="9077327" cy="6051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1650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3791-7A88-3614-B29C-C574D4350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F77D9-7BBA-CCC3-72EB-F7A7D4A2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bar chart&#10;&#10;AI-generated content may be incorrect.">
            <a:extLst>
              <a:ext uri="{FF2B5EF4-FFF2-40B4-BE49-F238E27FC236}">
                <a16:creationId xmlns:a16="http://schemas.microsoft.com/office/drawing/2014/main" id="{6C77343E-A41A-370C-4F6D-AFFCA74FF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09551"/>
            <a:ext cx="92202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3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88A596-C276-A8C1-5C1B-E67B9077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26" y="47715"/>
            <a:ext cx="8328742" cy="6308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29A49B-6B1F-156E-D43B-7D76636F5B21}"/>
              </a:ext>
            </a:extLst>
          </p:cNvPr>
          <p:cNvSpPr txBox="1"/>
          <p:nvPr/>
        </p:nvSpPr>
        <p:spPr>
          <a:xfrm>
            <a:off x="417294" y="2680386"/>
            <a:ext cx="457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River – West Branch/Crockett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C127B9-4EE6-85E3-D162-46E14D1B234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989294" y="2514600"/>
            <a:ext cx="597226" cy="3504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9456D2-D651-0C66-4E4A-D3A4D404FD8E}"/>
              </a:ext>
            </a:extLst>
          </p:cNvPr>
          <p:cNvSpPr txBox="1"/>
          <p:nvPr/>
        </p:nvSpPr>
        <p:spPr>
          <a:xfrm>
            <a:off x="6585266" y="3581400"/>
            <a:ext cx="3429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River at The Frog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DA80F-25B6-0558-C57D-E6B383484D88}"/>
              </a:ext>
            </a:extLst>
          </p:cNvPr>
          <p:cNvSpPr txBox="1"/>
          <p:nvPr/>
        </p:nvSpPr>
        <p:spPr>
          <a:xfrm>
            <a:off x="1600200" y="1752600"/>
            <a:ext cx="35832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– Mid Prong West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C8AB1-5B6F-DDAA-F693-3F62704099CD}"/>
              </a:ext>
            </a:extLst>
          </p:cNvPr>
          <p:cNvSpPr txBox="1"/>
          <p:nvPr/>
        </p:nvSpPr>
        <p:spPr>
          <a:xfrm>
            <a:off x="7467600" y="5029200"/>
            <a:ext cx="411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Walla Walla River at Grove School Bridge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23BC2-FA40-B2DF-8BDD-429E9A862310}"/>
              </a:ext>
            </a:extLst>
          </p:cNvPr>
          <p:cNvSpPr txBox="1"/>
          <p:nvPr/>
        </p:nvSpPr>
        <p:spPr>
          <a:xfrm>
            <a:off x="5943600" y="91124"/>
            <a:ext cx="50369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West Prong Little Walla Walla – south of Stateline road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8B76F-68E3-21DD-12D6-1DC46082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84C16E-2B92-C52B-11BD-7864DC56ADEB}"/>
              </a:ext>
            </a:extLst>
          </p:cNvPr>
          <p:cNvSpPr txBox="1"/>
          <p:nvPr/>
        </p:nvSpPr>
        <p:spPr>
          <a:xfrm>
            <a:off x="16468" y="115328"/>
            <a:ext cx="225481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2024 Walla Walla PSP Sampling Locations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415D0A-BC77-4532-F846-B63FE95E450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724400" y="260401"/>
            <a:ext cx="1219200" cy="3231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45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11066" y="1466880"/>
            <a:ext cx="9097963" cy="4801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defRPr/>
            </a:pPr>
            <a:r>
              <a:rPr lang="en-US" sz="2800" dirty="0">
                <a:solidFill>
                  <a:srgbClr val="0000FF"/>
                </a:solidFill>
                <a:latin typeface="Arial Rounded MT Bold" charset="0"/>
              </a:rPr>
              <a:t>Over 1,200 </a:t>
            </a:r>
            <a:r>
              <a:rPr lang="en-US" sz="2800" dirty="0">
                <a:solidFill>
                  <a:schemeClr val="tx1"/>
                </a:solidFill>
                <a:latin typeface="Arial Rounded MT Bold" charset="0"/>
              </a:rPr>
              <a:t>registered </a:t>
            </a:r>
            <a:r>
              <a:rPr lang="en-US" sz="2800" u="sng" dirty="0">
                <a:solidFill>
                  <a:schemeClr val="tx1"/>
                </a:solidFill>
                <a:latin typeface="Arial Rounded MT Bold" charset="0"/>
              </a:rPr>
              <a:t>active ingredients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57104" y="2724866"/>
            <a:ext cx="9051925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100000"/>
              <a:defRPr/>
            </a:pPr>
            <a:r>
              <a:rPr lang="en-US" sz="2800" dirty="0">
                <a:solidFill>
                  <a:srgbClr val="0000FF"/>
                </a:solidFill>
                <a:latin typeface="Arial Rounded MT Bold" charset="0"/>
              </a:rPr>
              <a:t>Over 15,000 </a:t>
            </a:r>
            <a:r>
              <a:rPr lang="en-US" sz="2800" dirty="0">
                <a:solidFill>
                  <a:srgbClr val="000000"/>
                </a:solidFill>
                <a:latin typeface="Arial Rounded MT Bold" charset="0"/>
              </a:rPr>
              <a:t>registered </a:t>
            </a:r>
            <a:r>
              <a:rPr lang="en-US" sz="2800" u="sng" dirty="0">
                <a:solidFill>
                  <a:srgbClr val="000000"/>
                </a:solidFill>
                <a:latin typeface="Arial Rounded MT Bold" charset="0"/>
              </a:rPr>
              <a:t>pesticide products</a:t>
            </a:r>
          </a:p>
          <a:p>
            <a:pPr lvl="2">
              <a:defRPr/>
            </a:pPr>
            <a:endParaRPr lang="en-US" sz="800" dirty="0">
              <a:solidFill>
                <a:srgbClr val="000000"/>
              </a:solidFill>
              <a:latin typeface="Arial Rounded MT Bold" charset="0"/>
            </a:endParaRPr>
          </a:p>
          <a:p>
            <a:pPr algn="ctr">
              <a:defRPr/>
            </a:pPr>
            <a:r>
              <a:rPr lang="en-US" sz="2400" dirty="0">
                <a:latin typeface="Arial Rounded MT Bold" charset="0"/>
              </a:rPr>
              <a:t>agricultural pesticides, home products, pet products, mosquito repellents, cleaners, pool/spa chemicals, etc.…</a:t>
            </a:r>
            <a:r>
              <a:rPr lang="en-US" sz="2400" dirty="0">
                <a:solidFill>
                  <a:srgbClr val="000000"/>
                </a:solidFill>
                <a:latin typeface="Arial Rounded MT Bold" charset="0"/>
              </a:rPr>
              <a:t> </a:t>
            </a:r>
            <a:endParaRPr lang="en-US" sz="2400" dirty="0">
              <a:latin typeface="Arial Rounded MT Bold" charset="0"/>
            </a:endParaRPr>
          </a:p>
        </p:txBody>
      </p:sp>
      <p:pic>
        <p:nvPicPr>
          <p:cNvPr id="19463" name="Picture 9" descr="front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28" y="4505579"/>
            <a:ext cx="2198056" cy="169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weedbg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71" y="4166853"/>
            <a:ext cx="1897455" cy="241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ysol-bott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31" y="4205351"/>
            <a:ext cx="2928283" cy="2201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5715" y="5928138"/>
            <a:ext cx="161403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a.i</a:t>
            </a:r>
            <a:r>
              <a:rPr lang="en-US" b="1" dirty="0"/>
              <a:t>. Fipronil in </a:t>
            </a:r>
          </a:p>
          <a:p>
            <a:r>
              <a:rPr lang="en-US" b="1" dirty="0"/>
              <a:t>&gt; 160 products</a:t>
            </a:r>
          </a:p>
        </p:txBody>
      </p:sp>
      <p:pic>
        <p:nvPicPr>
          <p:cNvPr id="5" name="Picture 4" descr="IN116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50" y="4206584"/>
            <a:ext cx="1342360" cy="21353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05383" y="5919307"/>
            <a:ext cx="182072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a.i</a:t>
            </a:r>
            <a:r>
              <a:rPr lang="en-US" b="1" dirty="0"/>
              <a:t>. Bifenthrin in </a:t>
            </a:r>
          </a:p>
          <a:p>
            <a:r>
              <a:rPr lang="en-US" b="1" dirty="0"/>
              <a:t>&gt; 150 products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631179" y="1964190"/>
            <a:ext cx="0" cy="760676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F890A3C-AD3B-40B0-B343-135DC202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Pesticides in Oregon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7EBAB1C-5501-4FB3-887B-182E7FEC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3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FC45B-2C1A-2CB4-D692-9B5DE481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A514B-E161-708A-2815-893741D0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bar chart&#10;&#10;AI-generated content may be incorrect.">
            <a:extLst>
              <a:ext uri="{FF2B5EF4-FFF2-40B4-BE49-F238E27FC236}">
                <a16:creationId xmlns:a16="http://schemas.microsoft.com/office/drawing/2014/main" id="{EF9B9AFE-EF26-7583-76E2-FE06D58D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3563"/>
            <a:ext cx="9067800" cy="604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591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8B3BC-294B-3464-7C5F-6C32A4285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49AE2-4AE6-BA78-E869-29FB0433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waterfall chart&#10;&#10;AI-generated content may be incorrect.">
            <a:extLst>
              <a:ext uri="{FF2B5EF4-FFF2-40B4-BE49-F238E27FC236}">
                <a16:creationId xmlns:a16="http://schemas.microsoft.com/office/drawing/2014/main" id="{FCA7FC5E-272A-546F-C3CD-70B44381E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28600"/>
            <a:ext cx="9029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1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B2C46A1-7576-7042-8A6A-F838CDD9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box and whisker chart&#10;&#10;AI-generated content may be incorrect.">
            <a:extLst>
              <a:ext uri="{FF2B5EF4-FFF2-40B4-BE49-F238E27FC236}">
                <a16:creationId xmlns:a16="http://schemas.microsoft.com/office/drawing/2014/main" id="{679C83FE-195B-223B-1988-72DA2AEB4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6" y="228600"/>
            <a:ext cx="8077208" cy="60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4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2278FE5-B336-3684-EA65-98D5A911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hart, scatter chart&#10;&#10;AI-generated content may be incorrect.">
            <a:extLst>
              <a:ext uri="{FF2B5EF4-FFF2-40B4-BE49-F238E27FC236}">
                <a16:creationId xmlns:a16="http://schemas.microsoft.com/office/drawing/2014/main" id="{AE5096F2-FF56-147E-B93F-F8AB2E8FB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6" y="228600"/>
            <a:ext cx="8001008" cy="60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30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42CAD-784F-59F5-9C35-55C6C6D2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6B2E6A2-B91B-17C2-B273-DAA5FFE6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DD4D261F-283C-9067-9165-EFFA6FB76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6" y="228600"/>
            <a:ext cx="7848607" cy="58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4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42CAD-784F-59F5-9C35-55C6C6D2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6B2E6A2-B91B-17C2-B273-DAA5FFE6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scatter chart&#10;&#10;AI-generated content may be incorrect.">
            <a:extLst>
              <a:ext uri="{FF2B5EF4-FFF2-40B4-BE49-F238E27FC236}">
                <a16:creationId xmlns:a16="http://schemas.microsoft.com/office/drawing/2014/main" id="{7CA2AAF0-AFAF-8520-7B6C-BDCE374D8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6" y="143898"/>
            <a:ext cx="8077207" cy="60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79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DE5-ABF7-AFD6-1D95-FB1D2429E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1FB78022-EAEF-5853-BA2D-BA867A46F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" y="228600"/>
            <a:ext cx="12056604" cy="6028302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5B6B97-C8E4-EFD2-280C-7B92F89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D7F91-AAE7-DC7B-6214-EC8C0E39DC61}"/>
              </a:ext>
            </a:extLst>
          </p:cNvPr>
          <p:cNvSpPr txBox="1"/>
          <p:nvPr/>
        </p:nvSpPr>
        <p:spPr>
          <a:xfrm>
            <a:off x="2743200" y="41643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 Prong Little Walla Walla S of Stateline</a:t>
            </a:r>
          </a:p>
        </p:txBody>
      </p:sp>
    </p:spTree>
    <p:extLst>
      <p:ext uri="{BB962C8B-B14F-4D97-AF65-F5344CB8AC3E}">
        <p14:creationId xmlns:p14="http://schemas.microsoft.com/office/powerpoint/2010/main" val="4099564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DE5-ABF7-AFD6-1D95-FB1D2429E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F39574-D0CB-F1B7-BD05-A58347DFB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4" y="136524"/>
            <a:ext cx="11918952" cy="5959476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5B6B97-C8E4-EFD2-280C-7B92F89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D7F91-AAE7-DC7B-6214-EC8C0E39DC61}"/>
              </a:ext>
            </a:extLst>
          </p:cNvPr>
          <p:cNvSpPr txBox="1"/>
          <p:nvPr/>
        </p:nvSpPr>
        <p:spPr>
          <a:xfrm>
            <a:off x="28194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Little Walla Walla R. West Branch/Crocket</a:t>
            </a:r>
          </a:p>
        </p:txBody>
      </p:sp>
    </p:spTree>
    <p:extLst>
      <p:ext uri="{BB962C8B-B14F-4D97-AF65-F5344CB8AC3E}">
        <p14:creationId xmlns:p14="http://schemas.microsoft.com/office/powerpoint/2010/main" val="1798212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DE5-ABF7-AFD6-1D95-FB1D2429E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waterfall chart&#10;&#10;AI-generated content may be incorrect.">
            <a:extLst>
              <a:ext uri="{FF2B5EF4-FFF2-40B4-BE49-F238E27FC236}">
                <a16:creationId xmlns:a16="http://schemas.microsoft.com/office/drawing/2014/main" id="{753CB2A1-1FBD-9A0C-ED9E-7A0E9215B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5" y="136524"/>
            <a:ext cx="11887210" cy="5943605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5B6B97-C8E4-EFD2-280C-7B92F89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D7F91-AAE7-DC7B-6214-EC8C0E39DC61}"/>
              </a:ext>
            </a:extLst>
          </p:cNvPr>
          <p:cNvSpPr txBox="1"/>
          <p:nvPr/>
        </p:nvSpPr>
        <p:spPr>
          <a:xfrm>
            <a:off x="2743200" y="32283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 Prong Little Walla Walla S of Stateline</a:t>
            </a:r>
          </a:p>
        </p:txBody>
      </p:sp>
    </p:spTree>
    <p:extLst>
      <p:ext uri="{BB962C8B-B14F-4D97-AF65-F5344CB8AC3E}">
        <p14:creationId xmlns:p14="http://schemas.microsoft.com/office/powerpoint/2010/main" val="2867688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DE5-ABF7-AFD6-1D95-FB1D2429E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5B6B97-C8E4-EFD2-280C-7B92F89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4178BED5-05F9-048F-C03B-A3911859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40" y="136524"/>
            <a:ext cx="9223119" cy="61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2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41FA-CCEA-4F6A-9F95-41E05DD4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Pesticides in Oregon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C958-E5BE-4F81-87A0-40F20402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1026" name="Picture 2" descr="a southern oregon golf oasis">
            <a:extLst>
              <a:ext uri="{FF2B5EF4-FFF2-40B4-BE49-F238E27FC236}">
                <a16:creationId xmlns:a16="http://schemas.microsoft.com/office/drawing/2014/main" id="{46BA92F4-3BC4-4910-80A4-F6A20AEC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51" y="3236131"/>
            <a:ext cx="4836341" cy="31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farm1.static.flickr.com/114/316595210_be141c210f.jpg">
            <a:extLst>
              <a:ext uri="{FF2B5EF4-FFF2-40B4-BE49-F238E27FC236}">
                <a16:creationId xmlns:a16="http://schemas.microsoft.com/office/drawing/2014/main" id="{BC754771-D408-49E4-9AF2-791817C60B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75666" y="1524000"/>
            <a:ext cx="4015512" cy="265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ater1.JPG">
            <a:extLst>
              <a:ext uri="{FF2B5EF4-FFF2-40B4-BE49-F238E27FC236}">
                <a16:creationId xmlns:a16="http://schemas.microsoft.com/office/drawing/2014/main" id="{052AE976-10C0-4837-BE95-2658C672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53583"/>
            <a:ext cx="3886201" cy="29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orests cover a hilly landscape">
            <a:extLst>
              <a:ext uri="{FF2B5EF4-FFF2-40B4-BE49-F238E27FC236}">
                <a16:creationId xmlns:a16="http://schemas.microsoft.com/office/drawing/2014/main" id="{ACFCFFA6-EBD2-4A03-86F4-014DBCEA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9" y="3920672"/>
            <a:ext cx="3409950" cy="24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AStreetExample">
            <a:extLst>
              <a:ext uri="{FF2B5EF4-FFF2-40B4-BE49-F238E27FC236}">
                <a16:creationId xmlns:a16="http://schemas.microsoft.com/office/drawing/2014/main" id="{1661B0F8-1652-487B-AAE5-1425BEEF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91" y="1417638"/>
            <a:ext cx="3824123" cy="286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rain_rail_by_zeintrepid-d47t7wn.jpg">
            <a:extLst>
              <a:ext uri="{FF2B5EF4-FFF2-40B4-BE49-F238E27FC236}">
                <a16:creationId xmlns:a16="http://schemas.microsoft.com/office/drawing/2014/main" id="{BE53B306-8213-4D0C-A027-AE73389DA8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10" y="3792615"/>
            <a:ext cx="3446703" cy="258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79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4F8BC-B84D-4D74-1565-DA9CC437E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D2A3-3C86-B99C-95A7-FECA8F5A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Water Quality Data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B255-C157-CBA2-2A2B-72A0CC8E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38" y="1600200"/>
            <a:ext cx="11382462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2025 Pesticides of Concern (data evaluated: 2022 – 2024)</a:t>
            </a:r>
          </a:p>
          <a:p>
            <a:pPr lvl="1"/>
            <a:r>
              <a:rPr lang="en-US" sz="3000" dirty="0"/>
              <a:t>1 Pesticides of </a:t>
            </a:r>
            <a:r>
              <a:rPr lang="en-US" sz="3000" b="1" dirty="0">
                <a:solidFill>
                  <a:srgbClr val="FF0000"/>
                </a:solidFill>
              </a:rPr>
              <a:t>High</a:t>
            </a:r>
            <a:r>
              <a:rPr lang="en-US" sz="3000" dirty="0"/>
              <a:t> Concern: </a:t>
            </a:r>
          </a:p>
          <a:p>
            <a:pPr lvl="2"/>
            <a:r>
              <a:rPr lang="en-US" sz="2600" dirty="0"/>
              <a:t>Imidacloprid – 1 detection out of 187 samples</a:t>
            </a:r>
          </a:p>
          <a:p>
            <a:pPr lvl="1"/>
            <a:r>
              <a:rPr lang="en-US" sz="3000" dirty="0"/>
              <a:t>2 Pesticides of </a:t>
            </a:r>
            <a:r>
              <a:rPr lang="en-US" sz="3000" b="1" dirty="0">
                <a:solidFill>
                  <a:schemeClr val="accent4"/>
                </a:solidFill>
              </a:rPr>
              <a:t>Moderate</a:t>
            </a:r>
            <a:r>
              <a:rPr lang="en-US" sz="3000" dirty="0"/>
              <a:t> Concern: </a:t>
            </a:r>
          </a:p>
          <a:p>
            <a:pPr lvl="2"/>
            <a:r>
              <a:rPr lang="en-US" sz="2600" dirty="0"/>
              <a:t>Glyphosate – 31 detections out of 66 samples</a:t>
            </a:r>
          </a:p>
          <a:p>
            <a:pPr lvl="2"/>
            <a:r>
              <a:rPr lang="en-US" sz="2600" dirty="0"/>
              <a:t>Pyriproxyfen – 1 detection out of 187 samples</a:t>
            </a:r>
            <a:endParaRPr lang="en-US" sz="2200" dirty="0"/>
          </a:p>
          <a:p>
            <a:r>
              <a:rPr lang="en-US" sz="3000" dirty="0"/>
              <a:t> Exceedances of Aquatic Life Benchmarks in 2024:</a:t>
            </a:r>
          </a:p>
          <a:p>
            <a:pPr lvl="1"/>
            <a:r>
              <a:rPr lang="en-US" dirty="0"/>
              <a:t>Imidacloprid at West Prong Walla Walla River South of Stateline in May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96D7AB-C0C4-2F01-C4C6-E990C62F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01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9A54-1F49-6542-FBAF-A31152979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CC907BE-B249-1621-6BE3-0EF3FA1A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742D6-C5CA-8A72-D0EA-0C3692853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36524"/>
            <a:ext cx="77152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20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DAFCF-249C-699B-FC8D-DE0AE659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F8E8077-AEDA-C071-3A8E-7028BCE8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A0EA7-B1E6-2FAE-E5B2-C45094D0E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343"/>
            <a:ext cx="792480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61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7581A-C29F-227B-1432-8594148B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EE4D063-4C69-7F40-B98D-4A1C0B07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hart, scatter chart&#10;&#10;AI-generated content may be incorrect.">
            <a:extLst>
              <a:ext uri="{FF2B5EF4-FFF2-40B4-BE49-F238E27FC236}">
                <a16:creationId xmlns:a16="http://schemas.microsoft.com/office/drawing/2014/main" id="{65E44551-0575-50E5-C5B1-325FB776C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36524"/>
            <a:ext cx="77152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5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D77E1-FA52-6062-6B14-541F8C6A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9DE90E0-F76E-2477-A18E-DEFED75D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scatter chart&#10;&#10;AI-generated content may be incorrect.">
            <a:extLst>
              <a:ext uri="{FF2B5EF4-FFF2-40B4-BE49-F238E27FC236}">
                <a16:creationId xmlns:a16="http://schemas.microsoft.com/office/drawing/2014/main" id="{7E81241F-0CCF-D1CA-C0EC-F879FCD8D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23191"/>
            <a:ext cx="7791450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2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5C66-0264-46A9-A04A-C59C68D8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B22F89E-C009-4C53-98E9-1999FFB1AB6F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09600" y="1514720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+mn-lt"/>
              </a:rPr>
              <a:t>For more information:</a:t>
            </a:r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+mn-lt"/>
              </a:rPr>
              <a:t>David Gruen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+mn-lt"/>
              </a:rPr>
              <a:t>Columbia River Coordinator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+mn-lt"/>
              </a:rPr>
              <a:t>Oregon DEQ</a:t>
            </a:r>
          </a:p>
          <a:p>
            <a:pPr marL="0" indent="0">
              <a:buFont typeface="Arial" pitchFamily="34" charset="0"/>
              <a:buNone/>
            </a:pP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(503) 719-2282   David.Gruen@deq.oregon.gov</a:t>
            </a:r>
          </a:p>
        </p:txBody>
      </p:sp>
      <p:pic>
        <p:nvPicPr>
          <p:cNvPr id="4" name="Content Placeholder 3" descr="A picture containing tree, outdoor, nature, lush&#10;&#10;Description automatically generated">
            <a:extLst>
              <a:ext uri="{FF2B5EF4-FFF2-40B4-BE49-F238E27FC236}">
                <a16:creationId xmlns:a16="http://schemas.microsoft.com/office/drawing/2014/main" id="{7B1EA3CA-BAB7-1D40-8585-52CC3F32A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1981200"/>
            <a:ext cx="5268447" cy="3503517"/>
          </a:xfrm>
          <a:ln>
            <a:solidFill>
              <a:schemeClr val="tx1"/>
            </a:solidFill>
          </a:ln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278E876-474B-9A27-C114-FFB4570D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60" y="152400"/>
            <a:ext cx="8232679" cy="617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83566E-1787-48F7-ACA9-B4F61572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od RI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0" y="2700269"/>
            <a:ext cx="2841592" cy="1952505"/>
          </a:xfrm>
          <a:prstGeom prst="rect">
            <a:avLst/>
          </a:prstGeom>
        </p:spPr>
      </p:pic>
      <p:sp>
        <p:nvSpPr>
          <p:cNvPr id="19459" name="Title 3"/>
          <p:cNvSpPr>
            <a:spLocks noGrp="1"/>
          </p:cNvSpPr>
          <p:nvPr>
            <p:ph type="title"/>
          </p:nvPr>
        </p:nvSpPr>
        <p:spPr>
          <a:xfrm>
            <a:off x="410584" y="522733"/>
            <a:ext cx="11582400" cy="707886"/>
          </a:xfrm>
        </p:spPr>
        <p:txBody>
          <a:bodyPr wrap="square">
            <a:spAutoFit/>
          </a:bodyPr>
          <a:lstStyle/>
          <a:p>
            <a:r>
              <a:rPr lang="en-US" sz="4000" dirty="0"/>
              <a:t>Pesticide Stewardship Partnership: The Beginning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693" y="1622997"/>
            <a:ext cx="8495996" cy="427809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1999: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+mj-lt"/>
                <a:cs typeface="Arial" panose="020B0604020202020204" pitchFamily="34" charset="0"/>
              </a:rPr>
              <a:t>Organophosphate insecticides detected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above WQS for fish 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2000: </a:t>
            </a:r>
            <a:r>
              <a:rPr lang="en-US" sz="2400" b="1" i="1" dirty="0">
                <a:latin typeface="+mj-lt"/>
                <a:cs typeface="Arial" panose="020B0604020202020204" pitchFamily="34" charset="0"/>
              </a:rPr>
              <a:t>Coordinated Program Developed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>
                <a:latin typeface="+mj-lt"/>
                <a:cs typeface="Arial" panose="020B0604020202020204" pitchFamily="34" charset="0"/>
              </a:rPr>
              <a:t>State Agencies – DEQ monitoring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>
                <a:latin typeface="+mj-lt"/>
                <a:cs typeface="Arial" panose="020B0604020202020204" pitchFamily="34" charset="0"/>
              </a:rPr>
              <a:t>Local Stakeholders:  Growers and Shippers, SWCD, WSC, Irrigation Districts &amp; Confederated Tribes of Warm Springs</a:t>
            </a:r>
          </a:p>
          <a:p>
            <a:pPr marL="742950" lvl="1" indent="-285750">
              <a:buFont typeface="Arial"/>
              <a:buChar char="•"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2002-03: </a:t>
            </a:r>
            <a:r>
              <a:rPr lang="en-US" sz="2400" b="1" i="1" dirty="0">
                <a:latin typeface="+mj-lt"/>
                <a:cs typeface="Arial" panose="020B0604020202020204" pitchFamily="34" charset="0"/>
              </a:rPr>
              <a:t>Voluntary Best Management Practices (BMPs)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Application Practices, buffers, etc.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Outreach/Training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Technical expertise, resources &amp; pesticide management tools in place</a:t>
            </a:r>
          </a:p>
        </p:txBody>
      </p:sp>
      <p:pic>
        <p:nvPicPr>
          <p:cNvPr id="10" name="Picture 9" descr="Hood Map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1519434"/>
            <a:ext cx="2181676" cy="2058649"/>
          </a:xfrm>
          <a:prstGeom prst="rect">
            <a:avLst/>
          </a:prstGeom>
        </p:spPr>
      </p:pic>
      <p:pic>
        <p:nvPicPr>
          <p:cNvPr id="12" name="Picture 11" descr="Hood River BM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4420"/>
            <a:ext cx="1954975" cy="240084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7FF6F-7B1B-448D-B0B3-3BC390A6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65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641A8-A36F-4A59-A241-2B470C81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460" y="175416"/>
            <a:ext cx="8641080" cy="11128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Pesticide Stewardship Partnerships (PSPs)</a:t>
            </a:r>
            <a:br>
              <a:rPr lang="en-US" sz="3600" b="1" dirty="0">
                <a:latin typeface="+mn-lt"/>
              </a:rPr>
            </a:br>
            <a:r>
              <a:rPr lang="en-US" sz="2800" i="1" dirty="0">
                <a:latin typeface="+mn-lt"/>
              </a:rPr>
              <a:t>Key Steps in Partnership Projects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7F1362C-9EF5-4F7E-AA81-7F930B7CD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777439"/>
              </p:ext>
            </p:extLst>
          </p:nvPr>
        </p:nvGraphicFramePr>
        <p:xfrm>
          <a:off x="1420177" y="1600201"/>
          <a:ext cx="9350375" cy="480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B6E4099-AD26-4F55-A528-A634E0059EA6}"/>
              </a:ext>
            </a:extLst>
          </p:cNvPr>
          <p:cNvSpPr txBox="1"/>
          <p:nvPr/>
        </p:nvSpPr>
        <p:spPr>
          <a:xfrm>
            <a:off x="685800" y="46482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Partners can include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agricultural producer groups, SWCDs, OSU Extension, watershed councils, tribes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9889F-6421-4416-A3F3-30B0D2BF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9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A188-A7D3-BC4D-BE51-43F4F181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 Program: Objectives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D0331C-894C-6A48-8BCB-6268773259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068" r="9269"/>
          <a:stretch/>
        </p:blipFill>
        <p:spPr>
          <a:xfrm>
            <a:off x="160969" y="1524000"/>
            <a:ext cx="6544631" cy="48014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956D3-CB44-C042-B82E-B9269EA20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9431" y="1674009"/>
            <a:ext cx="5181600" cy="45014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u="sng" dirty="0"/>
              <a:t>Goal</a:t>
            </a:r>
            <a:r>
              <a:rPr lang="en-US" sz="3200" b="1" dirty="0"/>
              <a:t>:</a:t>
            </a:r>
            <a:r>
              <a:rPr lang="en-US" sz="3200" dirty="0"/>
              <a:t> promote voluntary changes in pesticide use practices that improve water quality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dirty="0"/>
              <a:t>Combines local expertise and water quality sampling results to evaluate reasons for pesticide occurrences and recommend potential solutions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7E865-C789-4AE0-AE1F-DC4AF864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4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94795-BFE7-00DC-093C-F460340F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 Sampling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DE61E-17E0-6CD3-6CCF-4EC21FFEA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057" y="1567543"/>
            <a:ext cx="5384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Weekly discrete monitoring provides conservative estimates of pesticide related ecological impacts (Nowell et al. 2021):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PSP sampling underestimates acute exposure to pesticides in small streams</a:t>
            </a:r>
          </a:p>
          <a:p>
            <a:pPr lvl="1"/>
            <a:r>
              <a:rPr lang="en-US" dirty="0"/>
              <a:t>Samples collected following runoff events tend to have higher concentrations than those collected at regular intervals</a:t>
            </a:r>
          </a:p>
          <a:p>
            <a:pPr lvl="1"/>
            <a:r>
              <a:rPr lang="en-US" dirty="0"/>
              <a:t>Aquatic communities may be adversely affected at lower pesticide concentrations than expected based on single-species laboratory bioassays</a:t>
            </a:r>
          </a:p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75FD17A-32DA-85C9-1E7D-A565FF60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b"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ED4D002-6F87-747F-58BB-DDBC05DE7B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2" b="2"/>
          <a:stretch/>
        </p:blipFill>
        <p:spPr bwMode="auto">
          <a:xfrm>
            <a:off x="6620163" y="1600200"/>
            <a:ext cx="4539673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8A475-2EC3-E9D2-9723-A1B1BFD7B27A}"/>
              </a:ext>
            </a:extLst>
          </p:cNvPr>
          <p:cNvSpPr txBox="1"/>
          <p:nvPr/>
        </p:nvSpPr>
        <p:spPr>
          <a:xfrm>
            <a:off x="304799" y="5508558"/>
            <a:ext cx="63153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Nowell, Lisa H., Patrick W. Moran, Laura M. </a:t>
            </a:r>
            <a:r>
              <a:rPr lang="en-US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Bexfield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Barbara J. Mahler, Peter C. Van </a:t>
            </a:r>
            <a:r>
              <a:rPr lang="en-US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Metre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Paul M. Bradley, Travis S. Schmidt, Daniel T. Button, and Sharon L. Qi. 2021. “Is There an Urban Pesticide Signature? Urban Streams in Five U.S. Regions Share Common Dissolved-Phase Pesticides but Differ in Predicted Aquatic Toxicity.” </a:t>
            </a:r>
            <a:r>
              <a:rPr lang="en-US" sz="105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of The Total Environment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793 (November): 148453. https://doi.org/10.1016/j.scitotenv.2021.148453.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1290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1CD9FC-1CCB-70EC-B440-A618998EBB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1711" y="3123843"/>
            <a:ext cx="1447800" cy="56087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67A092-5F57-E93E-BD19-A0EDE6E6495F}"/>
              </a:ext>
            </a:extLst>
          </p:cNvPr>
          <p:cNvSpPr/>
          <p:nvPr/>
        </p:nvSpPr>
        <p:spPr>
          <a:xfrm>
            <a:off x="1582911" y="3657240"/>
            <a:ext cx="167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Rainbow trout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2EC7FF-4197-562E-8AE6-4F963F221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9870" y="3125648"/>
            <a:ext cx="1232877" cy="50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E08BAA-CFDE-7A84-EE80-25A830FD5D87}"/>
              </a:ext>
            </a:extLst>
          </p:cNvPr>
          <p:cNvSpPr/>
          <p:nvPr/>
        </p:nvSpPr>
        <p:spPr>
          <a:xfrm>
            <a:off x="3355212" y="3522080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Fathead minnow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3C6AAA-FDFA-A6B8-B173-DD6F6A2E52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6351" y="3078557"/>
            <a:ext cx="1191352" cy="795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9077945-A700-0231-89C6-975CAADF4D5D}"/>
              </a:ext>
            </a:extLst>
          </p:cNvPr>
          <p:cNvSpPr/>
          <p:nvPr/>
        </p:nvSpPr>
        <p:spPr>
          <a:xfrm>
            <a:off x="5162795" y="3742826"/>
            <a:ext cx="1021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Bluegill sunfish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EF7BEDC-8A97-B051-D2E9-303FE388B0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2670" y="3132834"/>
            <a:ext cx="670559" cy="6795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AC5AD9-B0F3-9D3D-5596-137CC84E707B}"/>
              </a:ext>
            </a:extLst>
          </p:cNvPr>
          <p:cNvSpPr txBox="1"/>
          <p:nvPr/>
        </p:nvSpPr>
        <p:spPr>
          <a:xfrm>
            <a:off x="7642150" y="3672134"/>
            <a:ext cx="127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algae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E78BE0-26C4-F7CA-40ED-74E9E82762D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06303" y="3120032"/>
            <a:ext cx="908538" cy="584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26F2B5-B6A9-BE91-1834-7DF3F5001B7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01398" y="3120035"/>
            <a:ext cx="945391" cy="62911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CED723-F5B0-AA93-6FD2-E5060DAB3ABE}"/>
              </a:ext>
            </a:extLst>
          </p:cNvPr>
          <p:cNvSpPr txBox="1"/>
          <p:nvPr/>
        </p:nvSpPr>
        <p:spPr>
          <a:xfrm>
            <a:off x="6423398" y="3742826"/>
            <a:ext cx="175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Daphnia magna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B67DA0-F33E-FC08-CFDE-61C3578A6CCB}"/>
              </a:ext>
            </a:extLst>
          </p:cNvPr>
          <p:cNvSpPr/>
          <p:nvPr/>
        </p:nvSpPr>
        <p:spPr>
          <a:xfrm>
            <a:off x="8978907" y="3696659"/>
            <a:ext cx="1274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Duckweed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954E0-F198-C459-02FA-BBCE5798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160322"/>
            <a:ext cx="10972800" cy="1143000"/>
          </a:xfrm>
        </p:spPr>
        <p:txBody>
          <a:bodyPr/>
          <a:lstStyle/>
          <a:p>
            <a:r>
              <a:rPr lang="en-US"/>
              <a:t>How are Monitoring Data Evaluated?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1871153-D73B-0DBA-1D7E-655B6FCC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792" y="1475148"/>
            <a:ext cx="9343572" cy="1587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EPA Aquatic Life Benchmarks (ALB) in </a:t>
            </a:r>
            <a:r>
              <a:rPr kumimoji="0" lang="en-US" sz="2400" b="1" i="0" u="sng" strike="noStrike" kern="1200" cap="none" spc="0" normalizeH="0" baseline="0" noProof="0" err="1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ug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/L (ppb)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Most sensitive acute &amp; chronic toxicity data for each group of organisms represented for EPA risk assessments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 </a:t>
            </a:r>
            <a:r>
              <a:rPr lang="en-US" sz="2000" b="1">
                <a:solidFill>
                  <a:srgbClr val="2D2D2D"/>
                </a:solidFill>
                <a:latin typeface="Calibri"/>
              </a:rPr>
              <a:t>identify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prioritize pesticides &amp; locations 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FDFF5158-95E5-8912-A954-53ADA1BE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792" y="4394205"/>
            <a:ext cx="9343572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2. Aquatic Life Ratio: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Detected concentration (ug/L) / lowest (acute or chronic) ALB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Values ≥ 1.0 indicates further attention required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42F2ECC6-674F-72FF-BC98-569D99FE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792" y="5549429"/>
            <a:ext cx="9343572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3. Frequency of Detection &amp; Mixtures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Percentage of samples chemical detected in &amp; number of pesticides in a sample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5427CC5-06A6-500A-805D-FC2DA727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b"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88907"/>
      </p:ext>
    </p:extLst>
  </p:cSld>
  <p:clrMapOvr>
    <a:masterClrMapping/>
  </p:clrMapOvr>
</p:sld>
</file>

<file path=ppt/theme/theme1.xml><?xml version="1.0" encoding="utf-8"?>
<a:theme xmlns:a="http://schemas.openxmlformats.org/drawingml/2006/main" name="DEQSimpleTheme">
  <a:themeElements>
    <a:clrScheme name="Deep Cyan">
      <a:dk1>
        <a:srgbClr val="2D2D2D"/>
      </a:dk1>
      <a:lt1>
        <a:sysClr val="window" lastClr="FFFFFF"/>
      </a:lt1>
      <a:dk2>
        <a:srgbClr val="7F7F7F"/>
      </a:dk2>
      <a:lt2>
        <a:srgbClr val="EEECE1"/>
      </a:lt2>
      <a:accent1>
        <a:srgbClr val="00907E"/>
      </a:accent1>
      <a:accent2>
        <a:srgbClr val="71BCB4"/>
      </a:accent2>
      <a:accent3>
        <a:srgbClr val="B1CA54"/>
      </a:accent3>
      <a:accent4>
        <a:srgbClr val="F57F32"/>
      </a:accent4>
      <a:accent5>
        <a:srgbClr val="248F79"/>
      </a:accent5>
      <a:accent6>
        <a:srgbClr val="23769A"/>
      </a:accent6>
      <a:hlink>
        <a:srgbClr val="00907E"/>
      </a:hlink>
      <a:folHlink>
        <a:srgbClr val="71BC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Qpowerpoint (4).pptx" id="{E13C2B4D-657A-47B6-8BCB-4A866552BC63}" vid="{518EFB41-E098-4FEB-8345-29D804ECED4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3B1821A24C5246BE300B8893511209" ma:contentTypeVersion="0" ma:contentTypeDescription="Create a new document." ma:contentTypeScope="" ma:versionID="471a7f6d1a7e1c133204e80783208c84">
  <xsd:schema xmlns:xsd="http://www.w3.org/2001/XMLSchema" xmlns:xs="http://www.w3.org/2001/XMLSchema" xmlns:p="http://schemas.microsoft.com/office/2006/metadata/properties" xmlns:ns2="28ad7feb-2526-4b3e-b1dc-35976ded7a30" targetNamespace="http://schemas.microsoft.com/office/2006/metadata/properties" ma:root="true" ma:fieldsID="883ca9cf7266d38636826116a7f530fd" ns2:_="">
    <xsd:import namespace="28ad7feb-2526-4b3e-b1dc-35976ded7a3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d7feb-2526-4b3e-b1dc-35976ded7a3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8ad7feb-2526-4b3e-b1dc-35976ded7a30">C7DQ34RCH5ND-293997869-48</_dlc_DocId>
    <_dlc_DocIdUrl xmlns="28ad7feb-2526-4b3e-b1dc-35976ded7a30">
      <Url>https://sps.deq.state.or.us/comms/_layouts/15/DocIdRedir.aspx?ID=C7DQ34RCH5ND-293997869-48</Url>
      <Description>C7DQ34RCH5ND-293997869-48</Description>
    </_dlc_DocIdUrl>
  </documentManagement>
</p:properties>
</file>

<file path=customXml/itemProps1.xml><?xml version="1.0" encoding="utf-8"?>
<ds:datastoreItem xmlns:ds="http://schemas.openxmlformats.org/officeDocument/2006/customXml" ds:itemID="{DFA0669A-F826-4EE8-ADDB-E3EB7B08653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DB3B647-FA0C-4FA0-847D-B969AFEF5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ad7feb-2526-4b3e-b1dc-35976ded7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739B4D-513D-4335-9CAC-01E8979F351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FE05AC8-6681-48F2-B275-2175FFF4586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ad7feb-2526-4b3e-b1dc-35976ded7a30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db79d039-fcd0-4045-9c78-4cfb2eba0904}" enabled="1" method="Privileged" siteId="{aa3f6932-fa7c-47b4-a0ce-a598cad16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PPTtemplate</Template>
  <TotalTime>3755</TotalTime>
  <Words>1736</Words>
  <Application>Microsoft Office PowerPoint</Application>
  <PresentationFormat>Widescreen</PresentationFormat>
  <Paragraphs>236</Paragraphs>
  <Slides>35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Rounded MT Bold</vt:lpstr>
      <vt:lpstr>Calibri</vt:lpstr>
      <vt:lpstr>Calibri Light</vt:lpstr>
      <vt:lpstr>Segoe UI</vt:lpstr>
      <vt:lpstr>Source Sans Pro</vt:lpstr>
      <vt:lpstr>Trebuchet MS</vt:lpstr>
      <vt:lpstr>DEQSimpleTheme</vt:lpstr>
      <vt:lpstr>Office Theme</vt:lpstr>
      <vt:lpstr>PowerPoint Presentation</vt:lpstr>
      <vt:lpstr>Pesticides in Oregon</vt:lpstr>
      <vt:lpstr>Pesticides in Oregon</vt:lpstr>
      <vt:lpstr>PowerPoint Presentation</vt:lpstr>
      <vt:lpstr>Pesticide Stewardship Partnership: The Beginning</vt:lpstr>
      <vt:lpstr>Pesticide Stewardship Partnerships (PSPs) Key Steps in Partnership Projects</vt:lpstr>
      <vt:lpstr>PSP Program: Objectives</vt:lpstr>
      <vt:lpstr>PSP Sampling</vt:lpstr>
      <vt:lpstr>How are Monitoring Data Evaluated?</vt:lpstr>
      <vt:lpstr>2024 Water Quality Data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Water Quality Data Summary</vt:lpstr>
      <vt:lpstr>PowerPoint Presentation</vt:lpstr>
      <vt:lpstr>PowerPoint Presentation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Gruen</dc:creator>
  <cp:lastModifiedBy>Cat Garza</cp:lastModifiedBy>
  <cp:revision>77</cp:revision>
  <dcterms:created xsi:type="dcterms:W3CDTF">2022-11-21T22:17:24Z</dcterms:created>
  <dcterms:modified xsi:type="dcterms:W3CDTF">2025-06-13T17:55:05Z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0x010100E93B1821A24C5246BE300B8893511209</vt:lpwstr>
  </property>
  <property fmtid="{D5CDD505-2E9C-101B-9397-08002B2CF9AE}" pid="3" name="_dlc_DocIdItemGuid">
    <vt:lpwstr>d8a0a9b0-6242-4f02-9ca1-17cfc2090bcb</vt:lpwstr>
  </property>
  <property fmtid="{D5CDD505-2E9C-101B-9397-08002B2CF9AE}" pid="4" name="MSIP_Label_db79d039-fcd0-4045-9c78-4cfb2eba0904_Enabled">
    <vt:lpwstr>true</vt:lpwstr>
  </property>
  <property fmtid="{D5CDD505-2E9C-101B-9397-08002B2CF9AE}" pid="5" name="MSIP_Label_db79d039-fcd0-4045-9c78-4cfb2eba0904_SetDate">
    <vt:lpwstr>2024-02-13T15:27:03Z</vt:lpwstr>
  </property>
  <property fmtid="{D5CDD505-2E9C-101B-9397-08002B2CF9AE}" pid="6" name="MSIP_Label_db79d039-fcd0-4045-9c78-4cfb2eba0904_Method">
    <vt:lpwstr>Privileged</vt:lpwstr>
  </property>
  <property fmtid="{D5CDD505-2E9C-101B-9397-08002B2CF9AE}" pid="7" name="MSIP_Label_db79d039-fcd0-4045-9c78-4cfb2eba0904_Name">
    <vt:lpwstr>Level 2 - Limited (Items)</vt:lpwstr>
  </property>
  <property fmtid="{D5CDD505-2E9C-101B-9397-08002B2CF9AE}" pid="8" name="MSIP_Label_db79d039-fcd0-4045-9c78-4cfb2eba0904_SiteId">
    <vt:lpwstr>aa3f6932-fa7c-47b4-a0ce-a598cad161cf</vt:lpwstr>
  </property>
  <property fmtid="{D5CDD505-2E9C-101B-9397-08002B2CF9AE}" pid="9" name="MSIP_Label_db79d039-fcd0-4045-9c78-4cfb2eba0904_ActionId">
    <vt:lpwstr>bc161850-b2ca-48bc-a76e-edad5d301cfe</vt:lpwstr>
  </property>
  <property fmtid="{D5CDD505-2E9C-101B-9397-08002B2CF9AE}" pid="10" name="MSIP_Label_db79d039-fcd0-4045-9c78-4cfb2eba0904_ContentBits">
    <vt:lpwstr>0</vt:lpwstr>
  </property>
</Properties>
</file>